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208"/>
  </p:normalViewPr>
  <p:slideViewPr>
    <p:cSldViewPr snapToGrid="0" snapToObjects="1">
      <p:cViewPr varScale="1">
        <p:scale>
          <a:sx n="88" d="100"/>
          <a:sy n="88" d="100"/>
        </p:scale>
        <p:origin x="54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5839580-A099-E74A-A270-3CEA1985E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12E4A931-0001-6A42-A319-50A374CBAA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D66705E8-01E2-9547-9F7D-ECF2C82AD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0A16C-733A-4940-A088-753509D56AD2}" type="datetimeFigureOut">
              <a:rPr lang="es-MX" smtClean="0"/>
              <a:t>16/10/2020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E6D03D55-CF15-A948-98D6-C5D3B0267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BB09FCC7-A23D-DE4C-85CA-24F099066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645A9-963F-6440-82B6-6325AD1F5F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6938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7DD1DF4-38E7-6648-B02C-B543427DD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321C0F2F-7A05-244A-AE98-8159E889CC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8FABF440-E2B9-FB4F-86A5-46B971BC8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0A16C-733A-4940-A088-753509D56AD2}" type="datetimeFigureOut">
              <a:rPr lang="es-MX" smtClean="0"/>
              <a:t>16/10/2020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95A0171A-D165-0642-8862-046B79F7C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A973B11-D090-954B-85D7-3350C0ECF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645A9-963F-6440-82B6-6325AD1F5F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965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7303C647-D2D7-8647-87A8-C833D6E53F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E0F8802C-577F-8A46-8056-E89658BA11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2CF68A9F-BACE-1747-B5DB-501CD6B6E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0A16C-733A-4940-A088-753509D56AD2}" type="datetimeFigureOut">
              <a:rPr lang="es-MX" smtClean="0"/>
              <a:t>16/10/2020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96CF305F-F6E3-F145-A31A-D0ABBB77B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AFA0172-9410-B04E-9849-9B7B6A8F1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645A9-963F-6440-82B6-6325AD1F5F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2464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C5BDEDB-50A8-0046-959B-A368EF7D0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5FF3892-1EEF-1146-858D-5A784A020F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0C5EDE9E-4CBB-ED42-977D-0FA57A866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0A16C-733A-4940-A088-753509D56AD2}" type="datetimeFigureOut">
              <a:rPr lang="es-MX" smtClean="0"/>
              <a:t>16/10/2020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4631B2AD-D118-1949-85F1-23DDE865D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7FBD3391-544F-8A48-A51B-16DBF5365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645A9-963F-6440-82B6-6325AD1F5F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0564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F5417E4-C658-514E-92F4-1362649B7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99A70CF7-4C2A-594C-B718-AEC74AD1D4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0426FFA0-8333-DD4B-8C86-97BF7BDCA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0A16C-733A-4940-A088-753509D56AD2}" type="datetimeFigureOut">
              <a:rPr lang="es-MX" smtClean="0"/>
              <a:t>16/10/2020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4F0E8C53-9CBA-1D4E-BDAA-4D7F52206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95CBE153-309B-5D44-A232-64087D602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645A9-963F-6440-82B6-6325AD1F5F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3968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2A5DB08-BBE0-D447-AAAB-B387357C8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A9AD4B8D-C023-D641-8CC9-768DD9A4CB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C595A0B2-65BB-3B42-8EA8-75D3355836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5C51FCB8-CC08-044B-B2D8-27C94103E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0A16C-733A-4940-A088-753509D56AD2}" type="datetimeFigureOut">
              <a:rPr lang="es-MX" smtClean="0"/>
              <a:t>16/10/2020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C7FECFBF-2600-C849-8328-BF0C23EAF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559E8B8C-AC76-8640-BB03-220D3B234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645A9-963F-6440-82B6-6325AD1F5F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7628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83AEAEA-E6D9-4849-8E7B-CDE77E00F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F3D906D7-F166-174C-B857-F656F3BBA0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9D44F023-63DD-E04A-BD95-29C5D5CF3D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79D729CB-F751-3747-A923-0C3D867E77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707D5CCF-B474-6D41-A01B-E3C5B56A26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C2C0C064-2CFD-A84C-962B-B2E8A3BEA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0A16C-733A-4940-A088-753509D56AD2}" type="datetimeFigureOut">
              <a:rPr lang="es-MX" smtClean="0"/>
              <a:t>16/10/2020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4193E932-34CC-3A43-B0BC-E781D2783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B3784BFA-82F1-C644-89A4-5166D70E8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645A9-963F-6440-82B6-6325AD1F5F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76580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143BB60-DB15-4E43-9816-6949E4704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A1470E87-2A46-9242-A9A1-9D5C382E8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0A16C-733A-4940-A088-753509D56AD2}" type="datetimeFigureOut">
              <a:rPr lang="es-MX" smtClean="0"/>
              <a:t>16/10/2020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8B8E354A-0E24-D749-9E9D-B3AD11594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A8FB52CA-AA2E-D440-951B-CA213D55B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645A9-963F-6440-82B6-6325AD1F5F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0717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E4EB4D61-4D54-C24D-8727-7B20A3984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0A16C-733A-4940-A088-753509D56AD2}" type="datetimeFigureOut">
              <a:rPr lang="es-MX" smtClean="0"/>
              <a:t>16/10/2020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06C8CC06-5704-1C4C-B325-5B59E928D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EC6C9164-76D7-A342-B6C9-8F7BA535C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645A9-963F-6440-82B6-6325AD1F5F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4908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D61534E-6C19-5742-9B7B-EFE8C16FE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6C91CABA-8795-244F-B49A-1548DF17E6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3D2D9033-681B-404C-8BF3-1E767E7F7C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3B0816A4-8E55-CB44-9F12-6BB1CF7FE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0A16C-733A-4940-A088-753509D56AD2}" type="datetimeFigureOut">
              <a:rPr lang="es-MX" smtClean="0"/>
              <a:t>16/10/2020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CD79A610-6A40-B642-8623-E0B8F70CD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86CF99BF-7243-4A42-B910-26B5CA113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645A9-963F-6440-82B6-6325AD1F5F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0377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9CCEBD9-FF33-524E-917B-4CE8E8494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F1F88C2E-0DCA-3944-AD8D-4C6247F87C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E4DE0490-1DDF-2E4C-A9D2-7B7C8A9C92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0DC1888E-DD0C-4F40-8C76-4FC97BA23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0A16C-733A-4940-A088-753509D56AD2}" type="datetimeFigureOut">
              <a:rPr lang="es-MX" smtClean="0"/>
              <a:t>16/10/2020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318395DD-8EEC-0849-BFDE-4F3FC8E25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AF630371-C201-524D-AC02-C76B3D4F4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645A9-963F-6440-82B6-6325AD1F5F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2448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07230E6F-C0C2-DE49-885A-E8BA399D5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90C24A2F-E768-FF4A-A4F9-174BB3B710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0E823B8E-4F54-6E49-AE24-B851F579D3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0A16C-733A-4940-A088-753509D56AD2}" type="datetimeFigureOut">
              <a:rPr lang="es-MX" smtClean="0"/>
              <a:t>16/10/2020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1A6134E-1F35-E24D-A70C-511C143E89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B52E6344-4502-0A4B-BAA9-C4F1969D00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645A9-963F-6440-82B6-6325AD1F5F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3451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79C0C6D-76EC-4B48-84D9-51017D50AA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sz="4000" dirty="0"/>
              <a:t>Comentarios a los Criterios Generales de Política Económica para el 2021</a:t>
            </a:r>
            <a:r>
              <a:rPr lang="es-MX" dirty="0"/>
              <a:t/>
            </a:r>
            <a:br>
              <a:rPr lang="es-MX" dirty="0"/>
            </a:br>
            <a:endParaRPr lang="es-MX" sz="2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18C4434A-6CED-A84A-91AF-3E8BB64D8E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s-MX" dirty="0"/>
          </a:p>
          <a:p>
            <a:r>
              <a:rPr lang="es-MX" dirty="0"/>
              <a:t>Dr. Arturo Huerta González</a:t>
            </a:r>
          </a:p>
          <a:p>
            <a:r>
              <a:rPr lang="es-MX" dirty="0"/>
              <a:t>Profesor del Posgrado, Facultad de Economía</a:t>
            </a:r>
          </a:p>
          <a:p>
            <a:r>
              <a:rPr lang="es-MX" dirty="0"/>
              <a:t>UNAM</a:t>
            </a:r>
          </a:p>
        </p:txBody>
      </p:sp>
    </p:spTree>
    <p:extLst>
      <p:ext uri="{BB962C8B-B14F-4D97-AF65-F5344CB8AC3E}">
        <p14:creationId xmlns:p14="http://schemas.microsoft.com/office/powerpoint/2010/main" val="9006907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2A2DF09B-ED46-1343-9B04-FAEE8348A4FC}"/>
              </a:ext>
            </a:extLst>
          </p:cNvPr>
          <p:cNvSpPr/>
          <p:nvPr/>
        </p:nvSpPr>
        <p:spPr>
          <a:xfrm>
            <a:off x="150312" y="1064711"/>
            <a:ext cx="1204168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E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E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economía tiene altos niveles de capacidad ociosa y alto desempleo que pueden ser utilizados con el mayor gasto público, sin generar inflación.</a:t>
            </a:r>
          </a:p>
          <a:p>
            <a:pPr algn="just"/>
            <a:endParaRPr lang="es-MX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E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gobierno no debe endeudarse en dólares, pues somos deficitarios y toda devaluación de la moneda, incrementa el costo del servicio de la deuda, tal como está aconteciendo. </a:t>
            </a:r>
          </a:p>
          <a:p>
            <a:pPr algn="just"/>
            <a:endParaRPr lang="es-E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E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gobierno no tiene que aumentar impuestos para gastar más. Y además, en un contexto recesivo no se puede aumentar impuestos, pues no hay condiciones de recaudar más.</a:t>
            </a:r>
          </a:p>
          <a:p>
            <a:pPr algn="just"/>
            <a:endParaRPr lang="es-MX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250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A7A6BE7F-B5F1-FE41-B7B6-EA4CA22EBDDC}"/>
              </a:ext>
            </a:extLst>
          </p:cNvPr>
          <p:cNvSpPr/>
          <p:nvPr/>
        </p:nvSpPr>
        <p:spPr>
          <a:xfrm>
            <a:off x="420415" y="1103586"/>
            <a:ext cx="11035862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banco central, a pesar de su autonomía, debe acompañar el financiamiento del gasto público deficitario. </a:t>
            </a:r>
          </a:p>
          <a:p>
            <a:pPr algn="just"/>
            <a:endParaRPr lang="es-E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E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contexto de grave crisis y de guerras, los bancos centrales compran deuda directa de los gobiernos a tasas de interés cercanas a cero, tal como está aconteciendo en varios países del mundo hoy en día.</a:t>
            </a:r>
          </a:p>
          <a:p>
            <a:pPr algn="just"/>
            <a:endParaRPr lang="es-ES" sz="2800" dirty="0"/>
          </a:p>
          <a:p>
            <a:pPr algn="just"/>
            <a:r>
              <a:rPr lang="es-ES" sz="2800" dirty="0"/>
              <a:t>El gobierno no tiene problemas de aumentar su deuda interna, pues está en su moneda y la puede refinanciar. </a:t>
            </a:r>
          </a:p>
          <a:p>
            <a:pPr algn="just"/>
            <a:endParaRPr lang="es-ES" sz="2800" dirty="0"/>
          </a:p>
          <a:p>
            <a:pPr algn="just"/>
            <a:r>
              <a:rPr lang="es-ES" sz="2800" dirty="0"/>
              <a:t>Lo importante es que la tasa de interés esté en cero o cercana a cero, y al impulsar el crecimiento económico, el gobierno recaudaría más y reduciría el déficit y el monto de la deuda.</a:t>
            </a:r>
            <a:endParaRPr lang="es-MX" sz="2800" dirty="0"/>
          </a:p>
          <a:p>
            <a:pPr algn="just"/>
            <a:endParaRPr lang="es-MX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1878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B241BC46-C1F6-DA44-8296-F3A00FA58589}"/>
              </a:ext>
            </a:extLst>
          </p:cNvPr>
          <p:cNvSpPr/>
          <p:nvPr/>
        </p:nvSpPr>
        <p:spPr>
          <a:xfrm>
            <a:off x="546538" y="2249214"/>
            <a:ext cx="1076259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continuar con la austeridad fiscal y las altas tasas de interés predominante, la crisis se profundizará, así como la quiebra de empresas, el desempleo, la cartera vencida, lo que llevará a la crisis bancaria y a la mayor desestabilidad de la economía.</a:t>
            </a:r>
            <a:endParaRPr lang="es-MX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396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234991B0-400C-4542-8F29-6A373EF78704}"/>
              </a:ext>
            </a:extLst>
          </p:cNvPr>
          <p:cNvSpPr/>
          <p:nvPr/>
        </p:nvSpPr>
        <p:spPr>
          <a:xfrm>
            <a:off x="620109" y="914400"/>
            <a:ext cx="11056883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E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E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señala que es un Paquete Responsable encaminado a mantener la Estabilidad Económica y Financiera, porque No se propone Desequilibrio entre Ingreso y Gasto público.</a:t>
            </a:r>
          </a:p>
          <a:p>
            <a:pPr algn="just"/>
            <a:endParaRPr lang="es-MX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E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Hay que señalar que ese discurso viene desde Pedro Aspe cuando era Secretario de Hacienda, y tal política se ha traducido en menos tamaño y participación del Estado en la economía, menor crecimiento económico, creciente economía informal, presiones sobre el sector externo, creciente dependencia de entrada de capitales, mayor desigualdad del ingreso, vulnerabilidad económica y financiera, crisis económicas recurrentes y no se han alcanzado los llamados equilibrios macroeconómicos, ni la estabilidad buscada.</a:t>
            </a:r>
            <a:endParaRPr lang="es-MX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217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B8B44E00-BD97-D445-B3A9-4E848442500C}"/>
              </a:ext>
            </a:extLst>
          </p:cNvPr>
          <p:cNvSpPr/>
          <p:nvPr/>
        </p:nvSpPr>
        <p:spPr>
          <a:xfrm>
            <a:off x="651641" y="1439917"/>
            <a:ext cx="1081514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E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E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economía como un todo tiene que estar equilibrada, lo que no implica que cada sector de la economía deba estarlo. </a:t>
            </a:r>
          </a:p>
          <a:p>
            <a:pPr algn="just"/>
            <a:endParaRPr lang="es-E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E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 finanzas públicas no pueden estar equilibradas en un contexto donde las exportaciones en el primer semestre del año traen una caída anualizada de 30.5%; el consumo, una disminución anualizada de 19.4%; la IFB de 29.8% y el PIB en el segundo trimestre tuvo una caída anualizada de 18.7%</a:t>
            </a:r>
            <a:endParaRPr lang="es-MX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444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46FF8B43-CFA0-184B-A7AF-A4AF85B79975}"/>
              </a:ext>
            </a:extLst>
          </p:cNvPr>
          <p:cNvSpPr/>
          <p:nvPr/>
        </p:nvSpPr>
        <p:spPr>
          <a:xfrm>
            <a:off x="651641" y="1639614"/>
            <a:ext cx="1065749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 disminuir el gasto público para igualarlo al bajo ingreso tributario, ello acentúa la caída de la demanda y de la actividad económica, y ahonda los problemas financieros de las empresas y familias. </a:t>
            </a:r>
          </a:p>
          <a:p>
            <a:pPr algn="just"/>
            <a:endParaRPr lang="es-E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E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Ello se traduce en menor recaudación tributaria, lo que sigue presionando sobre las finanzas públicas, por lo que no se logra el equilibrio fiscal buscado. </a:t>
            </a:r>
          </a:p>
          <a:p>
            <a:pPr algn="just"/>
            <a:endParaRPr lang="es-E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E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 vender menos las empresas por la austeridad fiscal, se acentúan el quiebre de empresas, lo que nos coloca con mayor debilidad frente al T-MEC, por lo que menos viabilidad tendremos para salir de la crisis.</a:t>
            </a:r>
            <a:endParaRPr lang="es-MX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237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917C5542-D9E0-284E-B221-E438B54BAA37}"/>
              </a:ext>
            </a:extLst>
          </p:cNvPr>
          <p:cNvSpPr/>
          <p:nvPr/>
        </p:nvSpPr>
        <p:spPr>
          <a:xfrm>
            <a:off x="557049" y="1923393"/>
            <a:ext cx="1089922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800" dirty="0"/>
              <a:t>La estabilidad macroeconómica (en las finanzas públicas, en el sector externo, en las finanzas del sector privado y en el sector bancario-financiero), no se consigue con equilibrio fiscal, pues ello acentúa la caída de la actividad económica, lo que recrudece los desequilibrios productivos y macroeconómicos de la economía.</a:t>
            </a:r>
          </a:p>
          <a:p>
            <a:pPr algn="just"/>
            <a:endParaRPr lang="es-ES" sz="2800" dirty="0"/>
          </a:p>
          <a:p>
            <a:pPr algn="just"/>
            <a:r>
              <a:rPr lang="es-E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 finanzas públicas deben actuar en función de cómo se encuentra el sector privado y el sector externo, y no en función de trabajar con equilibrio presupuestal y reducción del monto de la deuda pública.</a:t>
            </a:r>
          </a:p>
          <a:p>
            <a:pPr algn="just"/>
            <a:endParaRPr lang="es-MX" sz="2800" dirty="0"/>
          </a:p>
          <a:p>
            <a:pPr algn="just"/>
            <a:endParaRPr lang="es-MX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796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0044483E-9790-A449-ACF7-25274FB7DF26}"/>
              </a:ext>
            </a:extLst>
          </p:cNvPr>
          <p:cNvSpPr/>
          <p:nvPr/>
        </p:nvSpPr>
        <p:spPr>
          <a:xfrm>
            <a:off x="162838" y="1127342"/>
            <a:ext cx="11774465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gobierno debe trabajar con gasto público deficitario para ser responsable en la generación de empleo, en apoyar a las empresas para evitar la destrucción de planta productiva, para reducir el crecimiento de importaciones y asegurar efectos multiplicadores internos a favor del ingreso de empresas y del empleo y así éstos puedan cubrir el pago de sus obligaciones financieras. </a:t>
            </a:r>
          </a:p>
          <a:p>
            <a:pPr algn="just"/>
            <a:endParaRPr lang="es-E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E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Ello impulsará el ingreso nacional, lo que se traduciría en mayor recaudación tributaria que permitiría disminuir el déficit fiscal impulsor del crecimiento, así como el monto de la deuda pública.</a:t>
            </a:r>
          </a:p>
          <a:p>
            <a:pPr algn="just"/>
            <a:endParaRPr lang="es-E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E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contexto de crisis, y con austeridad fiscal, ni el gobierno, ni las empresas, ni las familias pueden pagar y reducir su deuda.</a:t>
            </a:r>
            <a:endParaRPr lang="es-MX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3509916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8ED25E5B-2E36-6040-8464-4E32E787F08D}"/>
              </a:ext>
            </a:extLst>
          </p:cNvPr>
          <p:cNvSpPr/>
          <p:nvPr/>
        </p:nvSpPr>
        <p:spPr>
          <a:xfrm>
            <a:off x="767255" y="1261241"/>
            <a:ext cx="1071004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Solo en contexto de crecimiento económico se puede pagar y reducir la deuda. </a:t>
            </a:r>
          </a:p>
          <a:p>
            <a:pPr algn="just"/>
            <a:endParaRPr lang="es-E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E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gobierno es el único que puede sacar a la economía de la crisis. </a:t>
            </a:r>
          </a:p>
          <a:p>
            <a:pPr algn="just"/>
            <a:endParaRPr lang="es-E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E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sector privado por si solo es incapaz de hacerlo. </a:t>
            </a:r>
          </a:p>
          <a:p>
            <a:pPr algn="just"/>
            <a:endParaRPr lang="es-E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E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que éste invierta, tiene que haber crecimiento de demanda y condiciones de ganancia, por lo cual el gobierno debe trabajar con gasto público deficitario para aumentar demanda y empleo y crear las condiciones para retomar el crecimiento.</a:t>
            </a:r>
            <a:endParaRPr lang="es-MX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758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xmlns="" id="{1C17BEDF-6C57-644C-9B05-F6EBE4E89761}"/>
              </a:ext>
            </a:extLst>
          </p:cNvPr>
          <p:cNvSpPr/>
          <p:nvPr/>
        </p:nvSpPr>
        <p:spPr>
          <a:xfrm>
            <a:off x="162838" y="1327759"/>
            <a:ext cx="11636679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Históricamente se ha salido de las crisis con mayor intervención del Estado en la economía, con gasto deficitario a favor del empleo y el sector productivo. </a:t>
            </a:r>
          </a:p>
          <a:p>
            <a:pPr algn="just"/>
            <a:endParaRPr lang="es-E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E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Así se salió de la crisis de 1929-1933, como de la crisis de 2008-2009, y actualmente la mayoría de los países están trabajando con déficit fiscales arriba del 10% del PIB, hasta 33% como es el caso de Japón y Alemania.</a:t>
            </a:r>
          </a:p>
          <a:p>
            <a:pPr algn="just"/>
            <a:endParaRPr lang="es-E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E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propia secretaría de Hacienda ha dicho que “enfrentamos el reto más desafiante en materia de pandemia y política económica”, y el problema es que con la austeridad fiscal no están respondiendo a dichos retos.</a:t>
            </a:r>
            <a:endParaRPr lang="es-MX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s-MX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854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541BBFEC-7C14-FF42-8FE5-9C70B15E8349}"/>
              </a:ext>
            </a:extLst>
          </p:cNvPr>
          <p:cNvSpPr/>
          <p:nvPr/>
        </p:nvSpPr>
        <p:spPr>
          <a:xfrm>
            <a:off x="125260" y="1453019"/>
            <a:ext cx="1178699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Hacienda reiteradamente señala que “no hay margen de maniobra”. Que no se puede hacer lo que otros países como Alemania y Canadá, entre otros están haciendo, pues ellos trabajan con baja tasa de interés y que en el caso nuestro, con la alta tasa de interés, se elevaría el costo del servicio de la deuda. </a:t>
            </a:r>
          </a:p>
          <a:p>
            <a:pPr algn="just"/>
            <a:endParaRPr lang="es-E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E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Hay que señalar que un gobierno soberano que tiene control de la moneda, no tiene restricción financiera, debido a que puede financiarse con ella y gastar en todo aquello que se produzca con su moneda. </a:t>
            </a:r>
          </a:p>
          <a:p>
            <a:pPr algn="just"/>
            <a:endParaRPr lang="es-E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E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limite del gasto público está dado por los bienes y servicios con que cuenta la economía, es decir, no puede gastar en aquello que no se produce en el país, pues requeriría divisas para ello. 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23416935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1118</Words>
  <Application>Microsoft Office PowerPoint</Application>
  <PresentationFormat>Panorámica</PresentationFormat>
  <Paragraphs>57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Tema de Office</vt:lpstr>
      <vt:lpstr>Comentarios a los Criterios Generales de Política Económica para el 2021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Comentarios a los Criterios Generales de Política Económica para el 2021</dc:title>
  <dc:creator>ahuerta</dc:creator>
  <cp:lastModifiedBy>Usuario</cp:lastModifiedBy>
  <cp:revision>4</cp:revision>
  <dcterms:created xsi:type="dcterms:W3CDTF">2020-10-08T19:32:26Z</dcterms:created>
  <dcterms:modified xsi:type="dcterms:W3CDTF">2020-10-16T18:58:37Z</dcterms:modified>
</cp:coreProperties>
</file>